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8288000" cy="10287000"/>
  <p:notesSz cx="6858000" cy="9144000"/>
  <p:embeddedFontLst>
    <p:embeddedFont>
      <p:font typeface="圓體" panose="02020500000000000000" charset="-120"/>
      <p:regular r:id="rId22"/>
    </p:embeddedFont>
    <p:embeddedFont>
      <p:font typeface="Times New Roman Bold" panose="02020803070505020304" pitchFamily="18" charset="0"/>
      <p:regular r:id="rId23"/>
      <p:bold r:id="rId24"/>
    </p:embeddedFont>
    <p:embeddedFont>
      <p:font typeface="Times New Roman Bold Italics" panose="02020500000000000000" charset="0"/>
      <p:regular r:id="rId25"/>
    </p:embeddedFont>
    <p:embeddedFont>
      <p:font typeface="Times New Roman Italics" panose="02020500000000000000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1620" y="-7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542992" y="-8517227"/>
            <a:ext cx="11432615" cy="11411829"/>
          </a:xfrm>
          <a:custGeom>
            <a:avLst/>
            <a:gdLst/>
            <a:ahLst/>
            <a:cxnLst/>
            <a:rect l="l" t="t" r="r" b="b"/>
            <a:pathLst>
              <a:path w="11432615" h="11411829">
                <a:moveTo>
                  <a:pt x="0" y="0"/>
                </a:moveTo>
                <a:lnTo>
                  <a:pt x="11432616" y="0"/>
                </a:lnTo>
                <a:lnTo>
                  <a:pt x="11432616" y="11411829"/>
                </a:lnTo>
                <a:lnTo>
                  <a:pt x="0" y="114118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6121449" y="1028700"/>
            <a:ext cx="6045101" cy="3175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ea typeface="Times New Roman Bold"/>
              </a:rPr>
              <a:t>資料庫系統</a:t>
            </a:r>
            <a:endParaRPr lang="en-US" sz="9200" dirty="0">
              <a:solidFill>
                <a:srgbClr val="000000"/>
              </a:solidFill>
              <a:ea typeface="Times New Roman Bold"/>
            </a:endParaRPr>
          </a:p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Times New Roman Bold"/>
                <a:ea typeface="Times New Roman Bold"/>
              </a:rPr>
              <a:t> 12A組報告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613438" y="5101911"/>
            <a:ext cx="13061124" cy="4687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Times New Roman Bold"/>
                <a:ea typeface="Times New Roman Bold"/>
              </a:rPr>
              <a:t>陳孟捷D1185282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Times New Roman Bold"/>
                <a:ea typeface="Times New Roman Bold"/>
              </a:rPr>
              <a:t>游竣為D1185265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Times New Roman Bold"/>
                <a:ea typeface="Times New Roman Bold"/>
              </a:rPr>
              <a:t>蔡崇苙D1185278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Times New Roman Bold"/>
                <a:ea typeface="Times New Roman Bold"/>
              </a:rPr>
              <a:t>高浚禧D1130907</a:t>
            </a:r>
          </a:p>
          <a:p>
            <a:pPr algn="ctr">
              <a:lnSpc>
                <a:spcPts val="7279"/>
              </a:lnSpc>
            </a:pPr>
            <a:endParaRPr lang="en-US" sz="5199">
              <a:solidFill>
                <a:srgbClr val="000000"/>
              </a:solidFill>
              <a:latin typeface="Times New Roman Bold"/>
              <a:ea typeface="Times New Roman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255714" y="2358331"/>
            <a:ext cx="6318523" cy="5380738"/>
          </a:xfrm>
          <a:custGeom>
            <a:avLst/>
            <a:gdLst/>
            <a:ahLst/>
            <a:cxnLst/>
            <a:rect l="l" t="t" r="r" b="b"/>
            <a:pathLst>
              <a:path w="6318523" h="5380738">
                <a:moveTo>
                  <a:pt x="0" y="0"/>
                </a:moveTo>
                <a:lnTo>
                  <a:pt x="6318524" y="0"/>
                </a:lnTo>
                <a:lnTo>
                  <a:pt x="6318524" y="5380738"/>
                </a:lnTo>
                <a:lnTo>
                  <a:pt x="0" y="53807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3104516" y="8325626"/>
            <a:ext cx="11057602" cy="686334"/>
          </a:xfrm>
          <a:custGeom>
            <a:avLst/>
            <a:gdLst/>
            <a:ahLst/>
            <a:cxnLst/>
            <a:rect l="l" t="t" r="r" b="b"/>
            <a:pathLst>
              <a:path w="11057602" h="686334">
                <a:moveTo>
                  <a:pt x="0" y="0"/>
                </a:moveTo>
                <a:lnTo>
                  <a:pt x="11057602" y="0"/>
                </a:lnTo>
                <a:lnTo>
                  <a:pt x="11057602" y="686334"/>
                </a:lnTo>
                <a:lnTo>
                  <a:pt x="0" y="6863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6704842" y="502136"/>
            <a:ext cx="4878316" cy="1545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ea typeface="Times New Roman Bold"/>
              </a:rPr>
              <a:t>添加資料</a:t>
            </a:r>
            <a:endParaRPr lang="en-US" sz="9200" dirty="0">
              <a:solidFill>
                <a:srgbClr val="000000"/>
              </a:solidFill>
              <a:ea typeface="Times New Roman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598562" y="2158306"/>
            <a:ext cx="1659238" cy="1794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例子</a:t>
            </a:r>
            <a:r>
              <a:rPr lang="en-US" sz="5199" dirty="0">
                <a:solidFill>
                  <a:srgbClr val="000000"/>
                </a:solidFill>
                <a:latin typeface="Times New Roman Bold"/>
                <a:ea typeface="Times New Roman Bold"/>
              </a:rPr>
              <a:t>:</a:t>
            </a:r>
          </a:p>
          <a:p>
            <a:pPr algn="ctr">
              <a:lnSpc>
                <a:spcPts val="7279"/>
              </a:lnSpc>
            </a:pPr>
            <a:endParaRPr lang="en-US" sz="5199" dirty="0">
              <a:solidFill>
                <a:srgbClr val="000000"/>
              </a:solidFill>
              <a:latin typeface="Times New Roman Bold"/>
              <a:ea typeface="Times New Roman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584031" y="392765"/>
            <a:ext cx="7119938" cy="174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Times New Roman Bold"/>
                <a:ea typeface="Times New Roman Bold"/>
              </a:rPr>
              <a:t>添加資料SQL</a:t>
            </a:r>
          </a:p>
        </p:txBody>
      </p:sp>
      <p:sp>
        <p:nvSpPr>
          <p:cNvPr id="3" name="Freeform 3"/>
          <p:cNvSpPr/>
          <p:nvPr/>
        </p:nvSpPr>
        <p:spPr>
          <a:xfrm>
            <a:off x="514350" y="2667488"/>
            <a:ext cx="17259300" cy="802969"/>
          </a:xfrm>
          <a:custGeom>
            <a:avLst/>
            <a:gdLst/>
            <a:ahLst/>
            <a:cxnLst/>
            <a:rect l="l" t="t" r="r" b="b"/>
            <a:pathLst>
              <a:path w="17259300" h="802969">
                <a:moveTo>
                  <a:pt x="0" y="0"/>
                </a:moveTo>
                <a:lnTo>
                  <a:pt x="17259300" y="0"/>
                </a:lnTo>
                <a:lnTo>
                  <a:pt x="17259300" y="802968"/>
                </a:lnTo>
                <a:lnTo>
                  <a:pt x="0" y="8029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66" r="-3209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33148" y="2373322"/>
            <a:ext cx="5053965" cy="5898029"/>
          </a:xfrm>
          <a:custGeom>
            <a:avLst/>
            <a:gdLst/>
            <a:ahLst/>
            <a:cxnLst/>
            <a:rect l="l" t="t" r="r" b="b"/>
            <a:pathLst>
              <a:path w="5053965" h="5898029">
                <a:moveTo>
                  <a:pt x="0" y="0"/>
                </a:moveTo>
                <a:lnTo>
                  <a:pt x="5053965" y="0"/>
                </a:lnTo>
                <a:lnTo>
                  <a:pt x="5053965" y="5898029"/>
                </a:lnTo>
                <a:lnTo>
                  <a:pt x="0" y="58980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8087113" y="2373322"/>
            <a:ext cx="9590387" cy="1520833"/>
          </a:xfrm>
          <a:custGeom>
            <a:avLst/>
            <a:gdLst/>
            <a:ahLst/>
            <a:cxnLst/>
            <a:rect l="l" t="t" r="r" b="b"/>
            <a:pathLst>
              <a:path w="9590387" h="1520833">
                <a:moveTo>
                  <a:pt x="0" y="0"/>
                </a:moveTo>
                <a:lnTo>
                  <a:pt x="9590388" y="0"/>
                </a:lnTo>
                <a:lnTo>
                  <a:pt x="9590388" y="1520832"/>
                </a:lnTo>
                <a:lnTo>
                  <a:pt x="0" y="1520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/>
          <p:nvPr/>
        </p:nvSpPr>
        <p:spPr>
          <a:xfrm>
            <a:off x="8087113" y="5989083"/>
            <a:ext cx="9443689" cy="1996162"/>
          </a:xfrm>
          <a:custGeom>
            <a:avLst/>
            <a:gdLst/>
            <a:ahLst/>
            <a:cxnLst/>
            <a:rect l="l" t="t" r="r" b="b"/>
            <a:pathLst>
              <a:path w="9443689" h="1996162">
                <a:moveTo>
                  <a:pt x="0" y="0"/>
                </a:moveTo>
                <a:lnTo>
                  <a:pt x="9443690" y="0"/>
                </a:lnTo>
                <a:lnTo>
                  <a:pt x="9443690" y="1996162"/>
                </a:lnTo>
                <a:lnTo>
                  <a:pt x="0" y="19961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232541" y="1990785"/>
            <a:ext cx="1663059" cy="8608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例子</a:t>
            </a:r>
            <a:r>
              <a:rPr lang="en-US" sz="5199" dirty="0">
                <a:solidFill>
                  <a:srgbClr val="000000"/>
                </a:solidFill>
                <a:latin typeface="Times New Roman Bold"/>
                <a:ea typeface="Times New Roman Bold"/>
              </a:rPr>
              <a:t>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919341" y="443291"/>
            <a:ext cx="6449318" cy="174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000000"/>
                </a:solidFill>
                <a:ea typeface="Times New Roman Bold"/>
              </a:rPr>
              <a:t>查詢資料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88462" y="440891"/>
            <a:ext cx="8111077" cy="174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000000"/>
                </a:solidFill>
                <a:latin typeface="Times New Roman Bold"/>
                <a:ea typeface="Times New Roman Bold"/>
              </a:rPr>
              <a:t>查詢資料SQL </a:t>
            </a:r>
          </a:p>
        </p:txBody>
      </p:sp>
      <p:sp>
        <p:nvSpPr>
          <p:cNvPr id="3" name="Freeform 3"/>
          <p:cNvSpPr/>
          <p:nvPr/>
        </p:nvSpPr>
        <p:spPr>
          <a:xfrm>
            <a:off x="5091716" y="2883735"/>
            <a:ext cx="8264960" cy="1493463"/>
          </a:xfrm>
          <a:custGeom>
            <a:avLst/>
            <a:gdLst/>
            <a:ahLst/>
            <a:cxnLst/>
            <a:rect l="l" t="t" r="r" b="b"/>
            <a:pathLst>
              <a:path w="8264960" h="1493463">
                <a:moveTo>
                  <a:pt x="0" y="0"/>
                </a:moveTo>
                <a:lnTo>
                  <a:pt x="8264960" y="0"/>
                </a:lnTo>
                <a:lnTo>
                  <a:pt x="8264960" y="1493463"/>
                </a:lnTo>
                <a:lnTo>
                  <a:pt x="0" y="14934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/>
          <p:nvPr/>
        </p:nvSpPr>
        <p:spPr>
          <a:xfrm>
            <a:off x="5171912" y="5072523"/>
            <a:ext cx="8104568" cy="2761178"/>
          </a:xfrm>
          <a:custGeom>
            <a:avLst/>
            <a:gdLst/>
            <a:ahLst/>
            <a:cxnLst/>
            <a:rect l="l" t="t" r="r" b="b"/>
            <a:pathLst>
              <a:path w="8104568" h="2761178">
                <a:moveTo>
                  <a:pt x="0" y="0"/>
                </a:moveTo>
                <a:lnTo>
                  <a:pt x="8104568" y="0"/>
                </a:lnTo>
                <a:lnTo>
                  <a:pt x="8104568" y="2761178"/>
                </a:lnTo>
                <a:lnTo>
                  <a:pt x="0" y="27611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656020" y="2026274"/>
            <a:ext cx="7872951" cy="4344525"/>
          </a:xfrm>
          <a:custGeom>
            <a:avLst/>
            <a:gdLst/>
            <a:ahLst/>
            <a:cxnLst/>
            <a:rect l="l" t="t" r="r" b="b"/>
            <a:pathLst>
              <a:path w="7872951" h="4344525">
                <a:moveTo>
                  <a:pt x="0" y="0"/>
                </a:moveTo>
                <a:lnTo>
                  <a:pt x="7872951" y="0"/>
                </a:lnTo>
                <a:lnTo>
                  <a:pt x="7872951" y="4344524"/>
                </a:lnTo>
                <a:lnTo>
                  <a:pt x="0" y="43445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2432000" y="6625608"/>
            <a:ext cx="12267142" cy="1747909"/>
          </a:xfrm>
          <a:custGeom>
            <a:avLst/>
            <a:gdLst/>
            <a:ahLst/>
            <a:cxnLst/>
            <a:rect l="l" t="t" r="r" b="b"/>
            <a:pathLst>
              <a:path w="12267142" h="1747909">
                <a:moveTo>
                  <a:pt x="0" y="0"/>
                </a:moveTo>
                <a:lnTo>
                  <a:pt x="12267142" y="0"/>
                </a:lnTo>
                <a:lnTo>
                  <a:pt x="12267142" y="1747909"/>
                </a:lnTo>
                <a:lnTo>
                  <a:pt x="0" y="17479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80480" y="1826249"/>
            <a:ext cx="1675540" cy="8608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例子</a:t>
            </a:r>
            <a:r>
              <a:rPr lang="en-US" sz="5199" dirty="0">
                <a:solidFill>
                  <a:srgbClr val="000000"/>
                </a:solidFill>
                <a:latin typeface="Times New Roman Bold"/>
                <a:ea typeface="Times New Roman Bold"/>
              </a:rPr>
              <a:t>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769593" y="278754"/>
            <a:ext cx="10748814" cy="174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000000"/>
                </a:solidFill>
                <a:ea typeface="Times New Roman Bold"/>
              </a:rPr>
              <a:t>修改資料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769593" y="278754"/>
            <a:ext cx="10748814" cy="174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000000"/>
                </a:solidFill>
                <a:latin typeface="Times New Roman Bold"/>
                <a:ea typeface="Times New Roman Bold"/>
              </a:rPr>
              <a:t>修改資料SQL</a:t>
            </a:r>
          </a:p>
        </p:txBody>
      </p:sp>
      <p:sp>
        <p:nvSpPr>
          <p:cNvPr id="3" name="Freeform 3"/>
          <p:cNvSpPr/>
          <p:nvPr/>
        </p:nvSpPr>
        <p:spPr>
          <a:xfrm>
            <a:off x="3557360" y="2434641"/>
            <a:ext cx="11173280" cy="1426063"/>
          </a:xfrm>
          <a:custGeom>
            <a:avLst/>
            <a:gdLst/>
            <a:ahLst/>
            <a:cxnLst/>
            <a:rect l="l" t="t" r="r" b="b"/>
            <a:pathLst>
              <a:path w="11173280" h="1426063">
                <a:moveTo>
                  <a:pt x="0" y="0"/>
                </a:moveTo>
                <a:lnTo>
                  <a:pt x="11173280" y="0"/>
                </a:lnTo>
                <a:lnTo>
                  <a:pt x="11173280" y="1426063"/>
                </a:lnTo>
                <a:lnTo>
                  <a:pt x="0" y="14260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29544" y="2291963"/>
            <a:ext cx="5890955" cy="2201670"/>
          </a:xfrm>
          <a:custGeom>
            <a:avLst/>
            <a:gdLst/>
            <a:ahLst/>
            <a:cxnLst/>
            <a:rect l="l" t="t" r="r" b="b"/>
            <a:pathLst>
              <a:path w="5890955" h="2201670">
                <a:moveTo>
                  <a:pt x="0" y="0"/>
                </a:moveTo>
                <a:lnTo>
                  <a:pt x="5890956" y="0"/>
                </a:lnTo>
                <a:lnTo>
                  <a:pt x="5890956" y="2201670"/>
                </a:lnTo>
                <a:lnTo>
                  <a:pt x="0" y="22016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1536033" y="4665083"/>
            <a:ext cx="9339691" cy="1529637"/>
          </a:xfrm>
          <a:custGeom>
            <a:avLst/>
            <a:gdLst/>
            <a:ahLst/>
            <a:cxnLst/>
            <a:rect l="l" t="t" r="r" b="b"/>
            <a:pathLst>
              <a:path w="9339691" h="1529637">
                <a:moveTo>
                  <a:pt x="0" y="0"/>
                </a:moveTo>
                <a:lnTo>
                  <a:pt x="9339691" y="0"/>
                </a:lnTo>
                <a:lnTo>
                  <a:pt x="9339691" y="1529638"/>
                </a:lnTo>
                <a:lnTo>
                  <a:pt x="0" y="15296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/>
          <p:nvPr/>
        </p:nvSpPr>
        <p:spPr>
          <a:xfrm>
            <a:off x="11597655" y="2124458"/>
            <a:ext cx="5334945" cy="5964348"/>
          </a:xfrm>
          <a:custGeom>
            <a:avLst/>
            <a:gdLst/>
            <a:ahLst/>
            <a:cxnLst/>
            <a:rect l="l" t="t" r="r" b="b"/>
            <a:pathLst>
              <a:path w="5334945" h="5964348">
                <a:moveTo>
                  <a:pt x="0" y="0"/>
                </a:moveTo>
                <a:lnTo>
                  <a:pt x="5334945" y="0"/>
                </a:lnTo>
                <a:lnTo>
                  <a:pt x="5334945" y="5964349"/>
                </a:lnTo>
                <a:lnTo>
                  <a:pt x="0" y="59643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0164255" y="8381932"/>
            <a:ext cx="7095045" cy="1013578"/>
          </a:xfrm>
          <a:custGeom>
            <a:avLst/>
            <a:gdLst/>
            <a:ahLst/>
            <a:cxnLst/>
            <a:rect l="l" t="t" r="r" b="b"/>
            <a:pathLst>
              <a:path w="7095045" h="1013578">
                <a:moveTo>
                  <a:pt x="0" y="0"/>
                </a:moveTo>
                <a:lnTo>
                  <a:pt x="7095045" y="0"/>
                </a:lnTo>
                <a:lnTo>
                  <a:pt x="7095045" y="1013578"/>
                </a:lnTo>
                <a:lnTo>
                  <a:pt x="0" y="10135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6515174" y="376939"/>
            <a:ext cx="5257651" cy="174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Times New Roman Bold"/>
              </a:rPr>
              <a:t>刪除資料</a:t>
            </a:r>
            <a:r>
              <a:rPr lang="en-US" sz="9200">
                <a:solidFill>
                  <a:srgbClr val="000000"/>
                </a:solidFill>
                <a:latin typeface="Times New Roman Bold"/>
              </a:rPr>
              <a:t> 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80480" y="2091938"/>
            <a:ext cx="1749064" cy="8608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例子</a:t>
            </a:r>
            <a:r>
              <a:rPr lang="en-US" sz="5199" dirty="0">
                <a:solidFill>
                  <a:srgbClr val="000000"/>
                </a:solidFill>
                <a:latin typeface="Times New Roman Bold"/>
                <a:ea typeface="Times New Roman Bold"/>
              </a:rPr>
              <a:t>: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91882" y="376939"/>
            <a:ext cx="7704237" cy="174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Times New Roman Bold"/>
                <a:ea typeface="Times New Roman Bold"/>
              </a:rPr>
              <a:t>刪除資料SQL</a:t>
            </a:r>
            <a:r>
              <a:rPr lang="en-US" sz="9200">
                <a:solidFill>
                  <a:srgbClr val="000000"/>
                </a:solidFill>
                <a:latin typeface="Times New Roman Bold"/>
              </a:rPr>
              <a:t>  </a:t>
            </a:r>
          </a:p>
        </p:txBody>
      </p:sp>
      <p:sp>
        <p:nvSpPr>
          <p:cNvPr id="3" name="Freeform 3"/>
          <p:cNvSpPr/>
          <p:nvPr/>
        </p:nvSpPr>
        <p:spPr>
          <a:xfrm>
            <a:off x="3089659" y="3350974"/>
            <a:ext cx="12108682" cy="1792526"/>
          </a:xfrm>
          <a:custGeom>
            <a:avLst/>
            <a:gdLst/>
            <a:ahLst/>
            <a:cxnLst/>
            <a:rect l="l" t="t" r="r" b="b"/>
            <a:pathLst>
              <a:path w="12108682" h="1792526">
                <a:moveTo>
                  <a:pt x="0" y="0"/>
                </a:moveTo>
                <a:lnTo>
                  <a:pt x="12108682" y="0"/>
                </a:lnTo>
                <a:lnTo>
                  <a:pt x="12108682" y="1792526"/>
                </a:lnTo>
                <a:lnTo>
                  <a:pt x="0" y="17925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936" b="-3936"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11762" y="5773766"/>
            <a:ext cx="9042909" cy="9026468"/>
          </a:xfrm>
          <a:custGeom>
            <a:avLst/>
            <a:gdLst/>
            <a:ahLst/>
            <a:cxnLst/>
            <a:rect l="l" t="t" r="r" b="b"/>
            <a:pathLst>
              <a:path w="9042909" h="9026468">
                <a:moveTo>
                  <a:pt x="0" y="0"/>
                </a:moveTo>
                <a:lnTo>
                  <a:pt x="9042909" y="0"/>
                </a:lnTo>
                <a:lnTo>
                  <a:pt x="9042909" y="9026468"/>
                </a:lnTo>
                <a:lnTo>
                  <a:pt x="0" y="9026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139238" y="3781654"/>
            <a:ext cx="9525" cy="29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7876394" y="0"/>
            <a:ext cx="2544738" cy="1545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ea typeface="Times New Roman Bold"/>
              </a:rPr>
              <a:t>結論</a:t>
            </a:r>
            <a:endParaRPr lang="en-US" sz="9200" dirty="0">
              <a:solidFill>
                <a:srgbClr val="000000"/>
              </a:solidFill>
              <a:ea typeface="Times New Roman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649346" y="2082503"/>
            <a:ext cx="14979783" cy="3569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41"/>
              </a:lnSpc>
            </a:pP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透過前端所輸入的資料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經過程式判斷後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根據其想要的功能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分別進行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新增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刪除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修改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展示等功能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其sql語法與MySQL的一樣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因此本份報告較難的部分只剩php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html的部分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只需熟悉兩個部分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58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此程式將變得非常簡單</a:t>
            </a:r>
            <a:r>
              <a:rPr lang="en-US" sz="4958" dirty="0">
                <a:solidFill>
                  <a:srgbClr val="000000"/>
                </a:solidFill>
                <a:latin typeface="Times New Roman Bold"/>
                <a:ea typeface="Times New Roman Bold"/>
              </a:rPr>
              <a:t>。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01620" y="5257900"/>
            <a:ext cx="9042909" cy="9026468"/>
          </a:xfrm>
          <a:custGeom>
            <a:avLst/>
            <a:gdLst/>
            <a:ahLst/>
            <a:cxnLst/>
            <a:rect l="l" t="t" r="r" b="b"/>
            <a:pathLst>
              <a:path w="9042909" h="9026468">
                <a:moveTo>
                  <a:pt x="0" y="0"/>
                </a:moveTo>
                <a:lnTo>
                  <a:pt x="9042909" y="0"/>
                </a:lnTo>
                <a:lnTo>
                  <a:pt x="9042909" y="9026468"/>
                </a:lnTo>
                <a:lnTo>
                  <a:pt x="0" y="90264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205519"/>
              </p:ext>
            </p:extLst>
          </p:nvPr>
        </p:nvGraphicFramePr>
        <p:xfrm>
          <a:off x="3779088" y="3492362"/>
          <a:ext cx="10294431" cy="5362575"/>
        </p:xfrm>
        <a:graphic>
          <a:graphicData uri="http://schemas.openxmlformats.org/drawingml/2006/table">
            <a:tbl>
              <a:tblPr/>
              <a:tblGrid>
                <a:gridCol w="23394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549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10194">
                <a:tc>
                  <a:txBody>
                    <a:bodyPr/>
                    <a:lstStyle/>
                    <a:p>
                      <a:pPr algn="ctr">
                        <a:lnSpc>
                          <a:spcPts val="5040"/>
                        </a:lnSpc>
                        <a:defRPr/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ea typeface="Times New Roman Bold"/>
                        </a:rPr>
                        <a:t>陳孟捷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7000"/>
                        </a:lnSpc>
                        <a:defRPr/>
                      </a:pPr>
                      <a:r>
                        <a:rPr lang="en-US" sz="5000" dirty="0" err="1">
                          <a:solidFill>
                            <a:srgbClr val="000000"/>
                          </a:solidFill>
                          <a:latin typeface="Times New Roman"/>
                        </a:rPr>
                        <a:t>SQL</a:t>
                      </a:r>
                      <a:r>
                        <a:rPr lang="en-US" sz="5000" dirty="0" err="1">
                          <a:solidFill>
                            <a:srgbClr val="000000"/>
                          </a:solidFill>
                          <a:ea typeface="Times New Roman Bold"/>
                        </a:rPr>
                        <a:t>、前端、報告</a:t>
                      </a:r>
                      <a:r>
                        <a:rPr lang="zh-TW" altLang="en-US" sz="5000" dirty="0">
                          <a:solidFill>
                            <a:srgbClr val="000000"/>
                          </a:solidFill>
                          <a:ea typeface="Times New Roman Bold"/>
                        </a:rPr>
                        <a:t>、簡報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1993">
                <a:tc>
                  <a:txBody>
                    <a:bodyPr/>
                    <a:lstStyle/>
                    <a:p>
                      <a:pPr algn="ctr">
                        <a:lnSpc>
                          <a:spcPts val="5040"/>
                        </a:lnSpc>
                        <a:defRPr/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ea typeface="Times New Roman Bold"/>
                        </a:rPr>
                        <a:t>游竣為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0194">
                <a:tc>
                  <a:txBody>
                    <a:bodyPr/>
                    <a:lstStyle/>
                    <a:p>
                      <a:pPr algn="ctr">
                        <a:lnSpc>
                          <a:spcPts val="5040"/>
                        </a:lnSpc>
                        <a:defRPr/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ea typeface="Times New Roman Bold"/>
                        </a:rPr>
                        <a:t>蔡崇苙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7000"/>
                        </a:lnSpc>
                        <a:defRPr/>
                      </a:pPr>
                      <a:r>
                        <a:rPr lang="en-US" sz="5000">
                          <a:solidFill>
                            <a:srgbClr val="000000"/>
                          </a:solidFill>
                          <a:ea typeface="Times New Roman Bold"/>
                        </a:rPr>
                        <a:t>後端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0194">
                <a:tc>
                  <a:txBody>
                    <a:bodyPr/>
                    <a:lstStyle/>
                    <a:p>
                      <a:pPr algn="ctr">
                        <a:lnSpc>
                          <a:spcPts val="5040"/>
                        </a:lnSpc>
                        <a:defRPr/>
                      </a:pPr>
                      <a:r>
                        <a:rPr lang="en-US" sz="3600">
                          <a:solidFill>
                            <a:srgbClr val="000000"/>
                          </a:solidFill>
                          <a:ea typeface="Times New Roman Bold"/>
                        </a:rPr>
                        <a:t>高浚禧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7000"/>
                        </a:lnSpc>
                        <a:defRPr/>
                      </a:pPr>
                      <a:r>
                        <a:rPr lang="en-US" sz="5000" dirty="0" err="1">
                          <a:solidFill>
                            <a:srgbClr val="000000"/>
                          </a:solidFill>
                          <a:ea typeface="Times New Roman Bold"/>
                        </a:rPr>
                        <a:t>報告、簡報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6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3400402" y="847725"/>
            <a:ext cx="1105180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ea typeface="Times New Roman Bold"/>
              </a:rPr>
              <a:t>分工表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4073520" y="8979203"/>
            <a:ext cx="2982603" cy="558194"/>
            <a:chOff x="0" y="0"/>
            <a:chExt cx="3976804" cy="744259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3976804" cy="744259"/>
              <a:chOff x="0" y="0"/>
              <a:chExt cx="6897394" cy="129084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897394" cy="1290848"/>
              </a:xfrm>
              <a:custGeom>
                <a:avLst/>
                <a:gdLst/>
                <a:ahLst/>
                <a:cxnLst/>
                <a:rect l="l" t="t" r="r" b="b"/>
                <a:pathLst>
                  <a:path w="6897394" h="1290848">
                    <a:moveTo>
                      <a:pt x="0" y="0"/>
                    </a:moveTo>
                    <a:lnTo>
                      <a:pt x="0" y="1290848"/>
                    </a:lnTo>
                    <a:lnTo>
                      <a:pt x="6897394" y="1290848"/>
                    </a:lnTo>
                    <a:lnTo>
                      <a:pt x="6897394" y="0"/>
                    </a:lnTo>
                    <a:lnTo>
                      <a:pt x="0" y="0"/>
                    </a:lnTo>
                    <a:close/>
                    <a:moveTo>
                      <a:pt x="6836434" y="1229888"/>
                    </a:moveTo>
                    <a:lnTo>
                      <a:pt x="59690" y="1229888"/>
                    </a:lnTo>
                    <a:lnTo>
                      <a:pt x="59690" y="59690"/>
                    </a:lnTo>
                    <a:lnTo>
                      <a:pt x="6836434" y="59690"/>
                    </a:lnTo>
                    <a:lnTo>
                      <a:pt x="6836434" y="1229888"/>
                    </a:lnTo>
                    <a:close/>
                  </a:path>
                </a:pathLst>
              </a:custGeom>
              <a:solidFill>
                <a:srgbClr val="FF68D4"/>
              </a:solidFill>
            </p:spPr>
            <p:txBody>
              <a:bodyPr/>
              <a:lstStyle/>
              <a:p>
                <a:endParaRPr lang="zh-TW" altLang="en-US"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448728" y="171470"/>
              <a:ext cx="3079349" cy="3822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40"/>
                </a:lnSpc>
              </a:pPr>
              <a:r>
                <a:rPr lang="en-US" sz="1800" dirty="0" err="1">
                  <a:solidFill>
                    <a:srgbClr val="000000"/>
                  </a:solidFill>
                  <a:ea typeface="圓體"/>
                  <a:hlinkClick r:id="rId4" action="ppaction://hlinksldjump"/>
                </a:rPr>
                <a:t>返回議程</a:t>
              </a:r>
              <a:endParaRPr lang="en-US" sz="1800" dirty="0">
                <a:solidFill>
                  <a:srgbClr val="000000"/>
                </a:solidFill>
                <a:ea typeface="圓體"/>
                <a:hlinkClick r:id="rId4" action="ppaction://hlinksldjump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99895" y="-9092389"/>
            <a:ext cx="11432615" cy="11411829"/>
          </a:xfrm>
          <a:custGeom>
            <a:avLst/>
            <a:gdLst/>
            <a:ahLst/>
            <a:cxnLst/>
            <a:rect l="l" t="t" r="r" b="b"/>
            <a:pathLst>
              <a:path w="11432615" h="11411829">
                <a:moveTo>
                  <a:pt x="0" y="0"/>
                </a:moveTo>
                <a:lnTo>
                  <a:pt x="11432615" y="0"/>
                </a:lnTo>
                <a:lnTo>
                  <a:pt x="11432615" y="11411829"/>
                </a:lnTo>
                <a:lnTo>
                  <a:pt x="0" y="114118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324316" y="7022304"/>
            <a:ext cx="11841808" cy="11820277"/>
          </a:xfrm>
          <a:custGeom>
            <a:avLst/>
            <a:gdLst/>
            <a:ahLst/>
            <a:cxnLst/>
            <a:rect l="l" t="t" r="r" b="b"/>
            <a:pathLst>
              <a:path w="11841808" h="11820277">
                <a:moveTo>
                  <a:pt x="0" y="0"/>
                </a:moveTo>
                <a:lnTo>
                  <a:pt x="11841807" y="0"/>
                </a:lnTo>
                <a:lnTo>
                  <a:pt x="11841807" y="11820278"/>
                </a:lnTo>
                <a:lnTo>
                  <a:pt x="0" y="118202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2703934" y="3590925"/>
            <a:ext cx="12880132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ea typeface="Times New Roman Bold"/>
              </a:rPr>
              <a:t>宿舍住宿人員管理系統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73723" y="2933700"/>
            <a:ext cx="10140553" cy="3273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333"/>
              </a:lnSpc>
            </a:pPr>
            <a:r>
              <a:rPr lang="en-US" sz="19523" dirty="0" err="1">
                <a:solidFill>
                  <a:srgbClr val="000000"/>
                </a:solidFill>
                <a:ea typeface="Times New Roman"/>
              </a:rPr>
              <a:t>報告結束</a:t>
            </a:r>
            <a:endParaRPr lang="en-US" sz="19523" dirty="0">
              <a:solidFill>
                <a:srgbClr val="000000"/>
              </a:solidFill>
              <a:ea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74012" y="647700"/>
            <a:ext cx="2539975" cy="1545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ea typeface="Times New Roman Bold"/>
              </a:rPr>
              <a:t>目的</a:t>
            </a:r>
            <a:endParaRPr lang="en-US" sz="9200" dirty="0">
              <a:solidFill>
                <a:srgbClr val="000000"/>
              </a:solidFill>
              <a:ea typeface="Times New Roman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75767" y="4084955"/>
            <a:ext cx="16736467" cy="1327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000"/>
                </a:solidFill>
                <a:ea typeface="Times New Roman Bold"/>
              </a:rPr>
              <a:t>方便宿管進行人員管理作業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59548" y="800100"/>
            <a:ext cx="5968901" cy="1545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ea typeface="Times New Roman Bold"/>
              </a:rPr>
              <a:t>系統使用者</a:t>
            </a:r>
            <a:endParaRPr lang="en-US" sz="9200" dirty="0">
              <a:solidFill>
                <a:srgbClr val="000000"/>
              </a:solidFill>
              <a:ea typeface="Times New Roman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718122" y="4124778"/>
            <a:ext cx="12851755" cy="1327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000"/>
                </a:solidFill>
                <a:ea typeface="Times New Roman Bold"/>
              </a:rPr>
              <a:t>宿舍管理人員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27698" y="647700"/>
            <a:ext cx="8432602" cy="1545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 err="1">
                <a:solidFill>
                  <a:srgbClr val="000000"/>
                </a:solidFill>
                <a:ea typeface="Times New Roman Bold"/>
              </a:rPr>
              <a:t>使用者需求功能</a:t>
            </a:r>
            <a:endParaRPr lang="en-US" sz="9200" dirty="0">
              <a:solidFill>
                <a:srgbClr val="000000"/>
              </a:solidFill>
              <a:ea typeface="Times New Roman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96366" y="3105060"/>
            <a:ext cx="6695267" cy="5611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ea typeface="Times New Roman Bold"/>
              </a:rPr>
              <a:t>登入系統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ea typeface="Times New Roman Bold"/>
              </a:rPr>
              <a:t>添加住宿生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ea typeface="Times New Roman Bold"/>
              </a:rPr>
              <a:t>編輯學生個人資料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ea typeface="Times New Roman Bold"/>
              </a:rPr>
              <a:t>編輯宿舍員工工作資料檢查住宿生基本資料檢查宿舍員工工作資料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028700"/>
            <a:ext cx="8569666" cy="9258300"/>
          </a:xfrm>
          <a:custGeom>
            <a:avLst/>
            <a:gdLst/>
            <a:ahLst/>
            <a:cxnLst/>
            <a:rect l="l" t="t" r="r" b="b"/>
            <a:pathLst>
              <a:path w="8569666" h="9258300">
                <a:moveTo>
                  <a:pt x="0" y="0"/>
                </a:moveTo>
                <a:lnTo>
                  <a:pt x="8569666" y="0"/>
                </a:lnTo>
                <a:lnTo>
                  <a:pt x="8569666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10458450" y="1028700"/>
            <a:ext cx="7829550" cy="9258300"/>
          </a:xfrm>
          <a:custGeom>
            <a:avLst/>
            <a:gdLst/>
            <a:ahLst/>
            <a:cxnLst/>
            <a:rect l="l" t="t" r="r" b="b"/>
            <a:pathLst>
              <a:path w="7829550" h="9258300">
                <a:moveTo>
                  <a:pt x="0" y="0"/>
                </a:moveTo>
                <a:lnTo>
                  <a:pt x="7829550" y="0"/>
                </a:lnTo>
                <a:lnTo>
                  <a:pt x="7829550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2076510" y="69850"/>
            <a:ext cx="4593430" cy="823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mes New Roman Bold"/>
              </a:rPr>
              <a:t>database schema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66740" y="69850"/>
            <a:ext cx="3466360" cy="823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Times New Roman Bold"/>
              </a:rPr>
              <a:t>ER-diagram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35111" y="-874640"/>
            <a:ext cx="12058203" cy="12036279"/>
          </a:xfrm>
          <a:custGeom>
            <a:avLst/>
            <a:gdLst/>
            <a:ahLst/>
            <a:cxnLst/>
            <a:rect l="l" t="t" r="r" b="b"/>
            <a:pathLst>
              <a:path w="12058203" h="12036279">
                <a:moveTo>
                  <a:pt x="0" y="0"/>
                </a:moveTo>
                <a:lnTo>
                  <a:pt x="12058204" y="0"/>
                </a:lnTo>
                <a:lnTo>
                  <a:pt x="12058204" y="12036280"/>
                </a:lnTo>
                <a:lnTo>
                  <a:pt x="0" y="12036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9885489" y="-874640"/>
            <a:ext cx="12058203" cy="12036279"/>
          </a:xfrm>
          <a:custGeom>
            <a:avLst/>
            <a:gdLst/>
            <a:ahLst/>
            <a:cxnLst/>
            <a:rect l="l" t="t" r="r" b="b"/>
            <a:pathLst>
              <a:path w="12058203" h="12036279">
                <a:moveTo>
                  <a:pt x="0" y="0"/>
                </a:moveTo>
                <a:lnTo>
                  <a:pt x="12058204" y="0"/>
                </a:lnTo>
                <a:lnTo>
                  <a:pt x="12058204" y="12036280"/>
                </a:lnTo>
                <a:lnTo>
                  <a:pt x="0" y="12036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/>
          <p:nvPr/>
        </p:nvSpPr>
        <p:spPr>
          <a:xfrm>
            <a:off x="4177886" y="-69024"/>
            <a:ext cx="9932228" cy="10425048"/>
          </a:xfrm>
          <a:custGeom>
            <a:avLst/>
            <a:gdLst/>
            <a:ahLst/>
            <a:cxnLst/>
            <a:rect l="l" t="t" r="r" b="b"/>
            <a:pathLst>
              <a:path w="9932228" h="10425048">
                <a:moveTo>
                  <a:pt x="0" y="0"/>
                </a:moveTo>
                <a:lnTo>
                  <a:pt x="9932228" y="0"/>
                </a:lnTo>
                <a:lnTo>
                  <a:pt x="9932228" y="10425048"/>
                </a:lnTo>
                <a:lnTo>
                  <a:pt x="0" y="104250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1023092" y="2722748"/>
            <a:ext cx="2789783" cy="1041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8"/>
              </a:lnSpc>
              <a:spcBef>
                <a:spcPct val="0"/>
              </a:spcBef>
            </a:pPr>
            <a:r>
              <a:rPr lang="en-US" sz="5492" dirty="0" err="1">
                <a:solidFill>
                  <a:srgbClr val="000000"/>
                </a:solidFill>
                <a:ea typeface="Times New Roman Bold"/>
              </a:rPr>
              <a:t>展示功能</a:t>
            </a:r>
            <a:endParaRPr lang="en-US" sz="5492" dirty="0">
              <a:solidFill>
                <a:srgbClr val="000000"/>
              </a:solidFill>
              <a:ea typeface="Times New Roman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280848" y="7281303"/>
            <a:ext cx="5292152" cy="825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961"/>
              </a:lnSpc>
              <a:spcBef>
                <a:spcPct val="0"/>
              </a:spcBef>
            </a:pPr>
            <a:r>
              <a:rPr lang="en-US" sz="4972" dirty="0">
                <a:solidFill>
                  <a:srgbClr val="000000"/>
                </a:solidFill>
                <a:latin typeface="Times New Roman Bold"/>
                <a:ea typeface="Times New Roman Bold"/>
              </a:rPr>
              <a:t> </a:t>
            </a:r>
            <a:r>
              <a:rPr lang="en-US" sz="4972" dirty="0" err="1">
                <a:solidFill>
                  <a:srgbClr val="000000"/>
                </a:solidFill>
                <a:latin typeface="Times New Roman Bold"/>
                <a:ea typeface="Times New Roman Bold"/>
              </a:rPr>
              <a:t>遇到的問題並解決</a:t>
            </a:r>
            <a:endParaRPr lang="en-US" sz="4972" dirty="0">
              <a:solidFill>
                <a:srgbClr val="000000"/>
              </a:solidFill>
              <a:latin typeface="Times New Roman Bold"/>
              <a:ea typeface="Times New Roman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105400" y="6112542"/>
            <a:ext cx="1693067" cy="10297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55"/>
              </a:lnSpc>
              <a:spcBef>
                <a:spcPct val="0"/>
              </a:spcBef>
            </a:pPr>
            <a:r>
              <a:rPr lang="en-US" sz="6110" dirty="0" err="1">
                <a:solidFill>
                  <a:srgbClr val="000000"/>
                </a:solidFill>
                <a:ea typeface="Times New Roman Bold"/>
              </a:rPr>
              <a:t>總結</a:t>
            </a:r>
            <a:endParaRPr lang="en-US" sz="6110" dirty="0">
              <a:solidFill>
                <a:srgbClr val="000000"/>
              </a:solidFill>
              <a:ea typeface="Times New Roman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949133" y="1573138"/>
            <a:ext cx="2804467" cy="1149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552"/>
              </a:lnSpc>
              <a:spcBef>
                <a:spcPct val="0"/>
              </a:spcBef>
            </a:pPr>
            <a:r>
              <a:rPr lang="en-US" sz="6822" dirty="0" err="1">
                <a:solidFill>
                  <a:srgbClr val="000000"/>
                </a:solidFill>
                <a:ea typeface="Times New Roman Bold"/>
              </a:rPr>
              <a:t>架構圖</a:t>
            </a:r>
            <a:endParaRPr lang="en-US" sz="6822" dirty="0">
              <a:solidFill>
                <a:srgbClr val="000000"/>
              </a:solidFill>
              <a:ea typeface="Times New Roman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3817365" y="4272817"/>
            <a:ext cx="962025" cy="2104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303022" y="3665271"/>
            <a:ext cx="2514343" cy="1257171"/>
            <a:chOff x="0" y="0"/>
            <a:chExt cx="812800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698500" cy="501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>
                  <a:solidFill>
                    <a:srgbClr val="000000"/>
                  </a:solidFill>
                  <a:ea typeface="Times New Roman Bold Italics"/>
                </a:rPr>
                <a:t>登入系統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779390" y="3727402"/>
            <a:ext cx="2708658" cy="1090830"/>
            <a:chOff x="0" y="0"/>
            <a:chExt cx="713391" cy="2872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13391" cy="287297"/>
            </a:xfrm>
            <a:custGeom>
              <a:avLst/>
              <a:gdLst/>
              <a:ahLst/>
              <a:cxnLst/>
              <a:rect l="l" t="t" r="r" b="b"/>
              <a:pathLst>
                <a:path w="713391" h="287297">
                  <a:moveTo>
                    <a:pt x="143648" y="0"/>
                  </a:moveTo>
                  <a:lnTo>
                    <a:pt x="569743" y="0"/>
                  </a:lnTo>
                  <a:cubicBezTo>
                    <a:pt x="607841" y="0"/>
                    <a:pt x="644378" y="15134"/>
                    <a:pt x="671318" y="42074"/>
                  </a:cubicBezTo>
                  <a:cubicBezTo>
                    <a:pt x="698257" y="69013"/>
                    <a:pt x="713391" y="105550"/>
                    <a:pt x="713391" y="143648"/>
                  </a:cubicBezTo>
                  <a:lnTo>
                    <a:pt x="713391" y="143648"/>
                  </a:lnTo>
                  <a:cubicBezTo>
                    <a:pt x="713391" y="181746"/>
                    <a:pt x="698257" y="218284"/>
                    <a:pt x="671318" y="245223"/>
                  </a:cubicBezTo>
                  <a:cubicBezTo>
                    <a:pt x="644378" y="272162"/>
                    <a:pt x="607841" y="287297"/>
                    <a:pt x="569743" y="287297"/>
                  </a:cubicBezTo>
                  <a:lnTo>
                    <a:pt x="143648" y="287297"/>
                  </a:lnTo>
                  <a:cubicBezTo>
                    <a:pt x="105550" y="287297"/>
                    <a:pt x="69013" y="272162"/>
                    <a:pt x="42074" y="245223"/>
                  </a:cubicBezTo>
                  <a:cubicBezTo>
                    <a:pt x="15134" y="218284"/>
                    <a:pt x="0" y="181746"/>
                    <a:pt x="0" y="143648"/>
                  </a:cubicBezTo>
                  <a:lnTo>
                    <a:pt x="0" y="143648"/>
                  </a:lnTo>
                  <a:cubicBezTo>
                    <a:pt x="0" y="105550"/>
                    <a:pt x="15134" y="69013"/>
                    <a:pt x="42074" y="42074"/>
                  </a:cubicBezTo>
                  <a:cubicBezTo>
                    <a:pt x="69013" y="15134"/>
                    <a:pt x="105550" y="0"/>
                    <a:pt x="143648" y="0"/>
                  </a:cubicBez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713391" cy="3825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>
                  <a:solidFill>
                    <a:srgbClr val="000000"/>
                  </a:solidFill>
                  <a:ea typeface="Times New Roman Bold Italics"/>
                </a:rPr>
                <a:t>編輯資料 </a:t>
              </a:r>
            </a:p>
          </p:txBody>
        </p:sp>
      </p:grpSp>
      <p:sp>
        <p:nvSpPr>
          <p:cNvPr id="9" name="AutoShape 9"/>
          <p:cNvSpPr/>
          <p:nvPr/>
        </p:nvSpPr>
        <p:spPr>
          <a:xfrm>
            <a:off x="2560193" y="4922443"/>
            <a:ext cx="32473" cy="1000125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286291" y="5922568"/>
            <a:ext cx="2612752" cy="1044846"/>
            <a:chOff x="0" y="0"/>
            <a:chExt cx="688132" cy="27518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88132" cy="275186"/>
            </a:xfrm>
            <a:custGeom>
              <a:avLst/>
              <a:gdLst/>
              <a:ahLst/>
              <a:cxnLst/>
              <a:rect l="l" t="t" r="r" b="b"/>
              <a:pathLst>
                <a:path w="688132" h="275186">
                  <a:moveTo>
                    <a:pt x="137593" y="0"/>
                  </a:moveTo>
                  <a:lnTo>
                    <a:pt x="550539" y="0"/>
                  </a:lnTo>
                  <a:cubicBezTo>
                    <a:pt x="626530" y="0"/>
                    <a:pt x="688132" y="61602"/>
                    <a:pt x="688132" y="137593"/>
                  </a:cubicBezTo>
                  <a:lnTo>
                    <a:pt x="688132" y="137593"/>
                  </a:lnTo>
                  <a:cubicBezTo>
                    <a:pt x="688132" y="174085"/>
                    <a:pt x="673636" y="209082"/>
                    <a:pt x="647832" y="234886"/>
                  </a:cubicBezTo>
                  <a:cubicBezTo>
                    <a:pt x="622029" y="260689"/>
                    <a:pt x="587031" y="275186"/>
                    <a:pt x="550539" y="275186"/>
                  </a:cubicBezTo>
                  <a:lnTo>
                    <a:pt x="137593" y="275186"/>
                  </a:lnTo>
                  <a:cubicBezTo>
                    <a:pt x="61602" y="275186"/>
                    <a:pt x="0" y="213583"/>
                    <a:pt x="0" y="137593"/>
                  </a:cubicBezTo>
                  <a:lnTo>
                    <a:pt x="0" y="137593"/>
                  </a:lnTo>
                  <a:cubicBezTo>
                    <a:pt x="0" y="61602"/>
                    <a:pt x="61602" y="0"/>
                    <a:pt x="137593" y="0"/>
                  </a:cubicBez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688132" cy="3704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>
                  <a:solidFill>
                    <a:srgbClr val="000000"/>
                  </a:solidFill>
                  <a:ea typeface="Times New Roman Bold Italics"/>
                </a:rPr>
                <a:t>查詢資料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439207" y="8035549"/>
            <a:ext cx="2095890" cy="1571918"/>
            <a:chOff x="0" y="0"/>
            <a:chExt cx="812800" cy="6096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609600"/>
            </a:xfrm>
            <a:custGeom>
              <a:avLst/>
              <a:gdLst/>
              <a:ahLst/>
              <a:cxnLst/>
              <a:rect l="l" t="t" r="r" b="b"/>
              <a:pathLst>
                <a:path w="812800" h="609600">
                  <a:moveTo>
                    <a:pt x="60960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812800" y="6096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1600" y="-95250"/>
              <a:ext cx="609600" cy="70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>
                  <a:solidFill>
                    <a:srgbClr val="000000"/>
                  </a:solidFill>
                  <a:ea typeface="Times New Roman Bold Italics"/>
                </a:rPr>
                <a:t>宿舍員工工作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0" y="8035549"/>
            <a:ext cx="2095890" cy="1571918"/>
            <a:chOff x="0" y="0"/>
            <a:chExt cx="812800" cy="6096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609600"/>
            </a:xfrm>
            <a:custGeom>
              <a:avLst/>
              <a:gdLst/>
              <a:ahLst/>
              <a:cxnLst/>
              <a:rect l="l" t="t" r="r" b="b"/>
              <a:pathLst>
                <a:path w="812800" h="609600">
                  <a:moveTo>
                    <a:pt x="203200" y="0"/>
                  </a:moveTo>
                  <a:lnTo>
                    <a:pt x="812800" y="0"/>
                  </a:lnTo>
                  <a:lnTo>
                    <a:pt x="6096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600" y="-95250"/>
              <a:ext cx="609600" cy="70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>
                  <a:solidFill>
                    <a:srgbClr val="000000"/>
                  </a:solidFill>
                  <a:ea typeface="Times New Roman Bold Italics"/>
                </a:rPr>
                <a:t>住宿生</a:t>
              </a:r>
            </a:p>
          </p:txBody>
        </p:sp>
      </p:grpSp>
      <p:sp>
        <p:nvSpPr>
          <p:cNvPr id="19" name="AutoShape 19"/>
          <p:cNvSpPr/>
          <p:nvPr/>
        </p:nvSpPr>
        <p:spPr>
          <a:xfrm>
            <a:off x="3655193" y="6948365"/>
            <a:ext cx="558662" cy="91435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0" name="AutoShape 20"/>
          <p:cNvSpPr/>
          <p:nvPr/>
        </p:nvSpPr>
        <p:spPr>
          <a:xfrm flipH="1">
            <a:off x="1137698" y="6976631"/>
            <a:ext cx="489948" cy="88608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1" name="AutoShape 21"/>
          <p:cNvSpPr/>
          <p:nvPr/>
        </p:nvSpPr>
        <p:spPr>
          <a:xfrm>
            <a:off x="7488048" y="4272817"/>
            <a:ext cx="982217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2" name="AutoShape 22"/>
          <p:cNvSpPr/>
          <p:nvPr/>
        </p:nvSpPr>
        <p:spPr>
          <a:xfrm>
            <a:off x="8470265" y="4272817"/>
            <a:ext cx="1403192" cy="711923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23" name="Group 23"/>
          <p:cNvGrpSpPr/>
          <p:nvPr/>
        </p:nvGrpSpPr>
        <p:grpSpPr>
          <a:xfrm>
            <a:off x="5725040" y="7733024"/>
            <a:ext cx="4229177" cy="2443095"/>
            <a:chOff x="-11800" y="-97748"/>
            <a:chExt cx="1113857" cy="64344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57048" cy="545701"/>
            </a:xfrm>
            <a:custGeom>
              <a:avLst/>
              <a:gdLst/>
              <a:ahLst/>
              <a:cxnLst/>
              <a:rect l="l" t="t" r="r" b="b"/>
              <a:pathLst>
                <a:path w="1057048" h="545701">
                  <a:moveTo>
                    <a:pt x="98378" y="0"/>
                  </a:moveTo>
                  <a:lnTo>
                    <a:pt x="958670" y="0"/>
                  </a:lnTo>
                  <a:cubicBezTo>
                    <a:pt x="984762" y="0"/>
                    <a:pt x="1009784" y="10365"/>
                    <a:pt x="1028234" y="28814"/>
                  </a:cubicBezTo>
                  <a:cubicBezTo>
                    <a:pt x="1046683" y="47264"/>
                    <a:pt x="1057048" y="72286"/>
                    <a:pt x="1057048" y="98378"/>
                  </a:cubicBezTo>
                  <a:lnTo>
                    <a:pt x="1057048" y="447323"/>
                  </a:lnTo>
                  <a:cubicBezTo>
                    <a:pt x="1057048" y="501656"/>
                    <a:pt x="1013003" y="545701"/>
                    <a:pt x="958670" y="545701"/>
                  </a:cubicBezTo>
                  <a:lnTo>
                    <a:pt x="98378" y="545701"/>
                  </a:lnTo>
                  <a:cubicBezTo>
                    <a:pt x="44045" y="545701"/>
                    <a:pt x="0" y="501656"/>
                    <a:pt x="0" y="447323"/>
                  </a:cubicBezTo>
                  <a:lnTo>
                    <a:pt x="0" y="98378"/>
                  </a:lnTo>
                  <a:cubicBezTo>
                    <a:pt x="0" y="44045"/>
                    <a:pt x="44045" y="0"/>
                    <a:pt x="98378" y="0"/>
                  </a:cubicBez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-11800" y="-97748"/>
              <a:ext cx="1113857" cy="6409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 dirty="0" err="1">
                  <a:solidFill>
                    <a:srgbClr val="000000"/>
                  </a:solidFill>
                  <a:ea typeface="Times New Roman Italics"/>
                </a:rPr>
                <a:t>新增學生個人、宿舍員工工作、住宿生資料</a:t>
              </a:r>
              <a:r>
                <a:rPr lang="en-US" sz="3200" dirty="0">
                  <a:solidFill>
                    <a:srgbClr val="000000"/>
                  </a:solidFill>
                  <a:ea typeface="Times New Roman Italics"/>
                </a:rPr>
                <a:t> 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218097" y="5686041"/>
            <a:ext cx="4185418" cy="2412159"/>
            <a:chOff x="-14543" y="-95250"/>
            <a:chExt cx="1102332" cy="70017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57048" cy="604929"/>
            </a:xfrm>
            <a:custGeom>
              <a:avLst/>
              <a:gdLst/>
              <a:ahLst/>
              <a:cxnLst/>
              <a:rect l="l" t="t" r="r" b="b"/>
              <a:pathLst>
                <a:path w="1057048" h="604929">
                  <a:moveTo>
                    <a:pt x="98378" y="0"/>
                  </a:moveTo>
                  <a:lnTo>
                    <a:pt x="958670" y="0"/>
                  </a:lnTo>
                  <a:cubicBezTo>
                    <a:pt x="984762" y="0"/>
                    <a:pt x="1009784" y="10365"/>
                    <a:pt x="1028234" y="28814"/>
                  </a:cubicBezTo>
                  <a:cubicBezTo>
                    <a:pt x="1046683" y="47264"/>
                    <a:pt x="1057048" y="72286"/>
                    <a:pt x="1057048" y="98378"/>
                  </a:cubicBezTo>
                  <a:lnTo>
                    <a:pt x="1057048" y="506551"/>
                  </a:lnTo>
                  <a:cubicBezTo>
                    <a:pt x="1057048" y="560884"/>
                    <a:pt x="1013003" y="604929"/>
                    <a:pt x="958670" y="604929"/>
                  </a:cubicBezTo>
                  <a:lnTo>
                    <a:pt x="98378" y="604929"/>
                  </a:lnTo>
                  <a:cubicBezTo>
                    <a:pt x="44045" y="604929"/>
                    <a:pt x="0" y="560884"/>
                    <a:pt x="0" y="506551"/>
                  </a:cubicBezTo>
                  <a:lnTo>
                    <a:pt x="0" y="98378"/>
                  </a:lnTo>
                  <a:cubicBezTo>
                    <a:pt x="0" y="44045"/>
                    <a:pt x="44045" y="0"/>
                    <a:pt x="98378" y="0"/>
                  </a:cubicBez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-14543" y="-95250"/>
              <a:ext cx="1102332" cy="7001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 dirty="0" err="1">
                  <a:solidFill>
                    <a:srgbClr val="000000"/>
                  </a:solidFill>
                  <a:ea typeface="Times New Roman Italics"/>
                </a:rPr>
                <a:t>更改學生個人、宿舍員工工作、住宿生資料</a:t>
              </a:r>
              <a:endParaRPr lang="en-US" sz="3200" dirty="0">
                <a:solidFill>
                  <a:srgbClr val="000000"/>
                </a:solidFill>
                <a:ea typeface="Times New Roman Italics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873458" y="4011405"/>
            <a:ext cx="4013480" cy="2190145"/>
            <a:chOff x="0" y="0"/>
            <a:chExt cx="1057048" cy="57682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57048" cy="576828"/>
            </a:xfrm>
            <a:custGeom>
              <a:avLst/>
              <a:gdLst/>
              <a:ahLst/>
              <a:cxnLst/>
              <a:rect l="l" t="t" r="r" b="b"/>
              <a:pathLst>
                <a:path w="1057048" h="576828">
                  <a:moveTo>
                    <a:pt x="98378" y="0"/>
                  </a:moveTo>
                  <a:lnTo>
                    <a:pt x="958670" y="0"/>
                  </a:lnTo>
                  <a:cubicBezTo>
                    <a:pt x="984762" y="0"/>
                    <a:pt x="1009784" y="10365"/>
                    <a:pt x="1028234" y="28814"/>
                  </a:cubicBezTo>
                  <a:cubicBezTo>
                    <a:pt x="1046683" y="47264"/>
                    <a:pt x="1057048" y="72286"/>
                    <a:pt x="1057048" y="98378"/>
                  </a:cubicBezTo>
                  <a:lnTo>
                    <a:pt x="1057048" y="478450"/>
                  </a:lnTo>
                  <a:cubicBezTo>
                    <a:pt x="1057048" y="532783"/>
                    <a:pt x="1013003" y="576828"/>
                    <a:pt x="958670" y="576828"/>
                  </a:cubicBezTo>
                  <a:lnTo>
                    <a:pt x="98378" y="576828"/>
                  </a:lnTo>
                  <a:cubicBezTo>
                    <a:pt x="44045" y="576828"/>
                    <a:pt x="0" y="532783"/>
                    <a:pt x="0" y="478450"/>
                  </a:cubicBezTo>
                  <a:lnTo>
                    <a:pt x="0" y="98378"/>
                  </a:lnTo>
                  <a:cubicBezTo>
                    <a:pt x="0" y="44045"/>
                    <a:pt x="44045" y="0"/>
                    <a:pt x="98378" y="0"/>
                  </a:cubicBez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95250"/>
              <a:ext cx="1057048" cy="6720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>
                  <a:solidFill>
                    <a:srgbClr val="000000"/>
                  </a:solidFill>
                  <a:ea typeface="Times New Roman Italics"/>
                </a:rPr>
                <a:t>刪除學生個人、宿舍員工工作、住宿生資料</a:t>
              </a:r>
              <a:r>
                <a:rPr lang="en-US" sz="3200">
                  <a:solidFill>
                    <a:srgbClr val="000000"/>
                  </a:solidFill>
                  <a:latin typeface="Times New Roman Italics"/>
                </a:rPr>
                <a:t> </a:t>
              </a:r>
            </a:p>
          </p:txBody>
        </p:sp>
      </p:grpSp>
      <p:sp>
        <p:nvSpPr>
          <p:cNvPr id="32" name="AutoShape 32"/>
          <p:cNvSpPr/>
          <p:nvPr/>
        </p:nvSpPr>
        <p:spPr>
          <a:xfrm>
            <a:off x="13815852" y="5922568"/>
            <a:ext cx="2726772" cy="0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3" name="AutoShape 33"/>
          <p:cNvSpPr/>
          <p:nvPr/>
        </p:nvSpPr>
        <p:spPr>
          <a:xfrm flipV="1">
            <a:off x="9802372" y="9607348"/>
            <a:ext cx="6740252" cy="0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34" name="Group 34"/>
          <p:cNvGrpSpPr/>
          <p:nvPr/>
        </p:nvGrpSpPr>
        <p:grpSpPr>
          <a:xfrm>
            <a:off x="14990049" y="1958023"/>
            <a:ext cx="3086100" cy="1543050"/>
            <a:chOff x="0" y="0"/>
            <a:chExt cx="812800" cy="4064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-95250"/>
              <a:ext cx="812800" cy="501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>
                  <a:solidFill>
                    <a:srgbClr val="000000"/>
                  </a:solidFill>
                  <a:ea typeface="Times New Roman Italics"/>
                </a:rPr>
                <a:t>傳回後端</a:t>
              </a:r>
            </a:p>
          </p:txBody>
        </p:sp>
      </p:grpSp>
      <p:sp>
        <p:nvSpPr>
          <p:cNvPr id="37" name="AutoShape 37"/>
          <p:cNvSpPr/>
          <p:nvPr/>
        </p:nvSpPr>
        <p:spPr>
          <a:xfrm flipH="1">
            <a:off x="8470265" y="4272817"/>
            <a:ext cx="0" cy="1831094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8" name="AutoShape 38"/>
          <p:cNvSpPr/>
          <p:nvPr/>
        </p:nvSpPr>
        <p:spPr>
          <a:xfrm>
            <a:off x="12286795" y="7833732"/>
            <a:ext cx="4255829" cy="41585"/>
          </a:xfrm>
          <a:prstGeom prst="line">
            <a:avLst/>
          </a:prstGeom>
          <a:ln w="38100" cap="flat">
            <a:solidFill>
              <a:srgbClr val="000000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39" name="AutoShape 39"/>
          <p:cNvSpPr/>
          <p:nvPr/>
        </p:nvSpPr>
        <p:spPr>
          <a:xfrm flipH="1">
            <a:off x="6456759" y="4272817"/>
            <a:ext cx="2013506" cy="3831344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0" name="AutoShape 40"/>
          <p:cNvSpPr/>
          <p:nvPr/>
        </p:nvSpPr>
        <p:spPr>
          <a:xfrm flipH="1" flipV="1">
            <a:off x="16533099" y="3501073"/>
            <a:ext cx="19050" cy="6106394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zh-TW" altLang="en-US"/>
          </a:p>
        </p:txBody>
      </p:sp>
      <p:grpSp>
        <p:nvGrpSpPr>
          <p:cNvPr id="41" name="Group 41"/>
          <p:cNvGrpSpPr/>
          <p:nvPr/>
        </p:nvGrpSpPr>
        <p:grpSpPr>
          <a:xfrm>
            <a:off x="1721475" y="8035549"/>
            <a:ext cx="2095890" cy="1571918"/>
            <a:chOff x="0" y="0"/>
            <a:chExt cx="812800" cy="6096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12800" cy="609600"/>
            </a:xfrm>
            <a:custGeom>
              <a:avLst/>
              <a:gdLst/>
              <a:ahLst/>
              <a:cxnLst/>
              <a:rect l="l" t="t" r="r" b="b"/>
              <a:pathLst>
                <a:path w="812800" h="609600">
                  <a:moveTo>
                    <a:pt x="203200" y="0"/>
                  </a:moveTo>
                  <a:lnTo>
                    <a:pt x="609600" y="0"/>
                  </a:lnTo>
                  <a:lnTo>
                    <a:pt x="8128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49BFF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127000" y="-95250"/>
              <a:ext cx="558800" cy="704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60"/>
                </a:lnSpc>
              </a:pPr>
              <a:r>
                <a:rPr lang="en-US" sz="3200">
                  <a:solidFill>
                    <a:srgbClr val="000000"/>
                  </a:solidFill>
                  <a:ea typeface="Times New Roman Italics"/>
                </a:rPr>
                <a:t>學生</a:t>
              </a:r>
            </a:p>
          </p:txBody>
        </p:sp>
      </p:grpSp>
      <p:sp>
        <p:nvSpPr>
          <p:cNvPr id="44" name="TextBox 44"/>
          <p:cNvSpPr txBox="1"/>
          <p:nvPr/>
        </p:nvSpPr>
        <p:spPr>
          <a:xfrm>
            <a:off x="6223098" y="-21272"/>
            <a:ext cx="5968901" cy="1545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  <a:spcBef>
                <a:spcPct val="0"/>
              </a:spcBef>
            </a:pPr>
            <a:r>
              <a:rPr lang="en-US" sz="9200" dirty="0" err="1">
                <a:solidFill>
                  <a:srgbClr val="000000"/>
                </a:solidFill>
                <a:ea typeface="Times New Roman Bold"/>
              </a:rPr>
              <a:t>程式架構圖</a:t>
            </a:r>
            <a:endParaRPr lang="en-US" sz="9200" dirty="0">
              <a:solidFill>
                <a:srgbClr val="000000"/>
              </a:solidFill>
              <a:ea typeface="Times New Roman Bold"/>
            </a:endParaRPr>
          </a:p>
        </p:txBody>
      </p:sp>
      <p:sp>
        <p:nvSpPr>
          <p:cNvPr id="45" name="AutoShape 45"/>
          <p:cNvSpPr/>
          <p:nvPr/>
        </p:nvSpPr>
        <p:spPr>
          <a:xfrm flipH="1">
            <a:off x="2851098" y="6976217"/>
            <a:ext cx="0" cy="89910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86220" y="-8605108"/>
            <a:ext cx="11841808" cy="11820277"/>
          </a:xfrm>
          <a:custGeom>
            <a:avLst/>
            <a:gdLst/>
            <a:ahLst/>
            <a:cxnLst/>
            <a:rect l="l" t="t" r="r" b="b"/>
            <a:pathLst>
              <a:path w="11841808" h="11820277">
                <a:moveTo>
                  <a:pt x="0" y="0"/>
                </a:moveTo>
                <a:lnTo>
                  <a:pt x="11841808" y="0"/>
                </a:lnTo>
                <a:lnTo>
                  <a:pt x="11841808" y="11820278"/>
                </a:lnTo>
                <a:lnTo>
                  <a:pt x="0" y="118202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3834867" y="3085217"/>
            <a:ext cx="10618266" cy="4116566"/>
          </a:xfrm>
          <a:custGeom>
            <a:avLst/>
            <a:gdLst/>
            <a:ahLst/>
            <a:cxnLst/>
            <a:rect l="l" t="t" r="r" b="b"/>
            <a:pathLst>
              <a:path w="10618266" h="4116566">
                <a:moveTo>
                  <a:pt x="0" y="0"/>
                </a:moveTo>
                <a:lnTo>
                  <a:pt x="10618266" y="0"/>
                </a:lnTo>
                <a:lnTo>
                  <a:pt x="10618266" y="4116566"/>
                </a:lnTo>
                <a:lnTo>
                  <a:pt x="0" y="41165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5831934" y="-21272"/>
            <a:ext cx="6624132" cy="174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Times New Roman Bold"/>
              </a:rPr>
              <a:t>登入系統</a:t>
            </a:r>
            <a:r>
              <a:rPr lang="en-US" sz="9200">
                <a:solidFill>
                  <a:srgbClr val="000000"/>
                </a:solidFill>
                <a:latin typeface="Times New Roman Bold"/>
              </a:rPr>
              <a:t>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27925" y="1750492"/>
            <a:ext cx="3632150" cy="8745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ea typeface="Times New Roman Bold"/>
              </a:rPr>
              <a:t>註冊與登錄</a:t>
            </a:r>
            <a:endParaRPr lang="en-US" sz="5199" dirty="0">
              <a:solidFill>
                <a:srgbClr val="000000"/>
              </a:solidFill>
              <a:ea typeface="Times New Roman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114</Words>
  <Application>Microsoft Office PowerPoint</Application>
  <PresentationFormat>自訂</PresentationFormat>
  <Paragraphs>59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8" baseType="lpstr">
      <vt:lpstr>圓體</vt:lpstr>
      <vt:lpstr>Times New Roman Bold</vt:lpstr>
      <vt:lpstr>Times New Roman</vt:lpstr>
      <vt:lpstr>Times New Roman Italics</vt:lpstr>
      <vt:lpstr>Times New Roman Bold Italics</vt:lpstr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資料庫系統 12A</dc:title>
  <cp:lastModifiedBy>孟捷 陳</cp:lastModifiedBy>
  <cp:revision>2</cp:revision>
  <dcterms:created xsi:type="dcterms:W3CDTF">2006-08-16T00:00:00Z</dcterms:created>
  <dcterms:modified xsi:type="dcterms:W3CDTF">2024-06-10T06:29:27Z</dcterms:modified>
  <dc:identifier>DAGGyHrUXAg</dc:identifier>
</cp:coreProperties>
</file>

<file path=docProps/thumbnail.jpeg>
</file>